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3"/>
          <p:cNvCxnSpPr>
            <a:stCxn id="64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5" name="Google Shape;6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66" name="Google Shape;6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1" name="Google Shape;7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5" name="Google Shape;75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6" name="Google Shape;76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" name="Google Shape;79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0" name="Google Shape;8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4" name="Google Shape;84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5" name="Google Shape;85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88" name="Google Shape;8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9" name="Google Shape;89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0" name="Google Shape;90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1" name="Google Shape;91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4" name="Google Shape;94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5" name="Google Shape;95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8" name="Google Shape;98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99" name="Google Shape;99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3" name="Google Shape;103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4" name="Google Shape;10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4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" name="Google Shape;10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0" name="Google Shape;11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1" name="Google Shape;11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2" name="Google Shape;112;p4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4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" name="Google Shape;11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16" name="Google Shape;11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1" name="Google Shape;12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45" name="Google Shape;14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46" name="Google Shape;14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50" name="Google Shape;15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1" name="Google Shape;15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55" name="Google Shape;15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6" name="Google Shape;15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7" name="Google Shape;15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8" name="Google Shape;15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9" name="Google Shape;15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0" name="Google Shape;16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8" name="Google Shape;168;p7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7"/>
          <p:cNvCxnSpPr>
            <a:stCxn id="170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1" name="Google Shape;171;p7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170" name="Google Shape;170;p7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75" name="Google Shape;175;p7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176" name="Google Shape;176;p7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0" name="Google Shape;180;p7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1" name="Google Shape;181;p7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182" name="Google Shape;182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7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5" name="Google Shape;185;p7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186" name="Google Shape;186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7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89" name="Google Shape;189;p7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190" name="Google Shape;190;p7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7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193" name="Google Shape;193;p7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7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7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99" name="Google Shape;199;p7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00" name="Google Shape;200;p7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3" name="Google Shape;203;p8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04" name="Google Shape;204;p8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205" name="Google Shape;205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8" name="Google Shape;208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09" name="Google Shape;209;p8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210" name="Google Shape;210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4" name="Google Shape;214;p8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5" name="Google Shape;215;p8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6" name="Google Shape;216;p8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7" name="Google Shape;217;p8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18" name="Google Shape;218;p8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219" name="Google Shape;219;p8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0" name="Google Shape;220;p8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1" name="Google Shape;221;p8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22" name="Google Shape;222;p8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23" name="Google Shape;223;p8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hyperlink" Target="https://public.tableau.com/views/BookingCompletionPrediction-ForageBritishAirways/Dashboard1?:language=en-US&amp;:sid=&amp;:redirect=auth&amp;:display_count=n&amp;:origin=viz_share_link" TargetMode="External"/><Relationship Id="rId6" Type="http://schemas.openxmlformats.org/officeDocument/2006/relationships/hyperlink" Target="https://public.tableau.com/views/BookingBehaviorOverview-ForageBritishAirwaysProject/Dashboard1?:language=en-US&amp;:sid=&amp;:redirect=auth&amp;:display_count=n&amp;:origin=viz_share_link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9" title="Dashboard 1 (4)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361" r="1361" t="0"/>
          <a:stretch/>
        </p:blipFill>
        <p:spPr>
          <a:xfrm>
            <a:off x="3552088" y="1473363"/>
            <a:ext cx="3035399" cy="2495700"/>
          </a:xfrm>
          <a:prstGeom prst="rect">
            <a:avLst/>
          </a:prstGeom>
        </p:spPr>
      </p:pic>
      <p:pic>
        <p:nvPicPr>
          <p:cNvPr id="229" name="Google Shape;229;p9" title="Dashboard 1.png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1361" r="1361" t="0"/>
          <a:stretch/>
        </p:blipFill>
        <p:spPr>
          <a:xfrm>
            <a:off x="4054775" y="4659950"/>
            <a:ext cx="3035399" cy="2495700"/>
          </a:xfrm>
          <a:prstGeom prst="rect">
            <a:avLst/>
          </a:prstGeom>
        </p:spPr>
      </p:pic>
      <p:sp>
        <p:nvSpPr>
          <p:cNvPr id="230" name="Google Shape;230;p9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Predictive Model Tableau Dashboard - </a:t>
            </a:r>
            <a:r>
              <a:rPr i="1" lang="en" sz="11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Link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9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EDA Analysis Summary Tableau Dashboard - </a:t>
            </a:r>
            <a:r>
              <a:rPr i="1" lang="en" sz="11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Link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32" name="Google Shape;232;p9"/>
          <p:cNvGrpSpPr/>
          <p:nvPr/>
        </p:nvGrpSpPr>
        <p:grpSpPr>
          <a:xfrm>
            <a:off x="176650" y="131675"/>
            <a:ext cx="7300200" cy="771300"/>
            <a:chOff x="188700" y="665125"/>
            <a:chExt cx="7300200" cy="771300"/>
          </a:xfrm>
        </p:grpSpPr>
        <p:sp>
          <p:nvSpPr>
            <p:cNvPr id="233" name="Google Shape;233;p9"/>
            <p:cNvSpPr txBox="1"/>
            <p:nvPr/>
          </p:nvSpPr>
          <p:spPr>
            <a:xfrm>
              <a:off x="188700" y="665125"/>
              <a:ext cx="73002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Completed Booking Project Summary - EDA and Predictive Modeling 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4" name="Google Shape;234;p9"/>
            <p:cNvSpPr txBox="1"/>
            <p:nvPr/>
          </p:nvSpPr>
          <p:spPr>
            <a:xfrm>
              <a:off x="188700" y="986575"/>
              <a:ext cx="7210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Prepared by Hannah Bennett for the British Airways Executive Team (Forage Project)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35" name="Google Shape;235;p9"/>
          <p:cNvSpPr txBox="1"/>
          <p:nvPr/>
        </p:nvSpPr>
        <p:spPr>
          <a:xfrm>
            <a:off x="79425" y="1254925"/>
            <a:ext cx="3000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latin typeface="Roboto"/>
                <a:ea typeface="Roboto"/>
                <a:cs typeface="Roboto"/>
                <a:sym typeface="Roboto"/>
              </a:rPr>
              <a:t>The objective was to </a:t>
            </a:r>
            <a:r>
              <a:rPr lang="en" sz="1050">
                <a:latin typeface="Roboto"/>
                <a:ea typeface="Roboto"/>
                <a:cs typeface="Roboto"/>
                <a:sym typeface="Roboto"/>
              </a:rPr>
              <a:t>develop</a:t>
            </a:r>
            <a:r>
              <a:rPr lang="en" sz="1050">
                <a:latin typeface="Roboto"/>
                <a:ea typeface="Roboto"/>
                <a:cs typeface="Roboto"/>
                <a:sym typeface="Roboto"/>
              </a:rPr>
              <a:t> a machine learning model to estimate booking completion likelihood and support prioritization of high-confidence bookings.</a:t>
            </a:r>
            <a:endParaRPr sz="10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latin typeface="Roboto"/>
                <a:ea typeface="Roboto"/>
                <a:cs typeface="Roboto"/>
                <a:sym typeface="Roboto"/>
              </a:rPr>
              <a:t>This report summarizes the completed project, including the exploratory data analysis and predictive modeling. </a:t>
            </a:r>
            <a:endParaRPr sz="105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9"/>
          <p:cNvSpPr txBox="1"/>
          <p:nvPr/>
        </p:nvSpPr>
        <p:spPr>
          <a:xfrm>
            <a:off x="0" y="3161988"/>
            <a:ext cx="3000000" cy="20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80975" lvl="0" marL="1428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dataset included data on approximately 50,000 historical bookings. After identifying a median length of stay of 17 days, bookings were segmented into two categories: long stays (17 days or more) and short stays (16 days or fewer). The data was then categorized and analyzed further.</a:t>
            </a: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0975" lvl="0" marL="142875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Following the exploratory data analysis, a predictive model was developed, trained, and cross-validated. The model was intentionally  conservative and tuned for preciseness. </a:t>
            </a: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7" name="Google Shape;237;p9"/>
          <p:cNvSpPr txBox="1"/>
          <p:nvPr/>
        </p:nvSpPr>
        <p:spPr>
          <a:xfrm>
            <a:off x="218450" y="7906075"/>
            <a:ext cx="7039800" cy="16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84150" lvl="0" marL="1428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Short stays and stays that are booked closer to departure date complete at higher rates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142875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Long stays are more frequently booked via internet channels compared to short stays.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142875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model effectively ranks bookings by completion likelihood, with higher confidence corresponding to higher completion rates.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142875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Completed bookings 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receive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higher predicted probabilities than non-completed bookings.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142875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Roughly 10% of total bookings were flagged as high confidence bookings.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9"/>
          <p:cNvSpPr txBox="1"/>
          <p:nvPr/>
        </p:nvSpPr>
        <p:spPr>
          <a:xfrm>
            <a:off x="79425" y="5694250"/>
            <a:ext cx="3000000" cy="20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80975" lvl="0" marL="1428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Exploratory analysis highlighted meaningful differences in booking behavior than can inform future marketing strategies.</a:t>
            </a: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0975" lvl="0" marL="142875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Roboto"/>
              <a:buChar char="●"/>
            </a:pPr>
            <a:r>
              <a:rPr lang="en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predictive model builds on these insights by identifying and approximately 10% of bookings as high confidence. This segment completes bookings at significantly higher rates and can be prioritized for targeted marketing. </a:t>
            </a: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